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6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xBTEMnrZZ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l4g7T5gw1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9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r>
              <a:rPr lang="en-US" dirty="0"/>
              <a:t>Heat is defined as a flow of energy due to a temperature difference</a:t>
            </a:r>
          </a:p>
          <a:p>
            <a:r>
              <a:rPr lang="en-US" dirty="0"/>
              <a:t>Units: Calories and Joules</a:t>
            </a:r>
          </a:p>
          <a:p>
            <a:r>
              <a:rPr lang="en-US" dirty="0"/>
              <a:t>Calorie – the amount of energy (heat) required to raise the temperature of one gram of water by one Celsius degree</a:t>
            </a:r>
          </a:p>
          <a:p>
            <a:r>
              <a:rPr lang="en-US" dirty="0"/>
              <a:t>Joule – the SI unit used to measure energy flow (heat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1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Joules </a:t>
            </a:r>
            <a:r>
              <a:rPr lang="en-US" dirty="0" smtClean="0">
                <a:sym typeface="Wingdings"/>
              </a:rPr>
              <a:t> 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/>
          <a:lstStyle/>
          <a:p>
            <a:r>
              <a:rPr lang="en-US" dirty="0"/>
              <a:t>To convert back and forth between joules (J) and calories (</a:t>
            </a:r>
            <a:r>
              <a:rPr lang="en-US" dirty="0" err="1"/>
              <a:t>cal</a:t>
            </a:r>
            <a:r>
              <a:rPr lang="en-US" dirty="0"/>
              <a:t>) use the following equalities:</a:t>
            </a:r>
          </a:p>
          <a:p>
            <a:r>
              <a:rPr lang="en-US" dirty="0"/>
              <a:t>1 kilojoule = 1000 joules</a:t>
            </a:r>
          </a:p>
          <a:p>
            <a:r>
              <a:rPr lang="en-US" dirty="0"/>
              <a:t>1 joule = 0.23901 calorie</a:t>
            </a:r>
          </a:p>
          <a:p>
            <a:r>
              <a:rPr lang="en-US" dirty="0"/>
              <a:t>1 calorie = 4.184 joules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6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860800"/>
          </a:xfrm>
        </p:spPr>
        <p:txBody>
          <a:bodyPr/>
          <a:lstStyle/>
          <a:p>
            <a:r>
              <a:rPr lang="en-US" dirty="0"/>
              <a:t>Convert 230 calories to joules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 37 joules to calories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 98 KJ to calories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vs.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way to fully understand this is a video older than me and you put together.</a:t>
            </a:r>
          </a:p>
          <a:p>
            <a:r>
              <a:rPr lang="en-US" dirty="0" smtClean="0">
                <a:hlinkClick r:id="rId2"/>
              </a:rPr>
              <a:t>#stepone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8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 as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r>
              <a:rPr lang="en-US" dirty="0"/>
              <a:t>In order to consider the energy flow as heat of a chemical reaction we will look at two specific parts: the system and the surroundings</a:t>
            </a:r>
          </a:p>
          <a:p>
            <a:r>
              <a:rPr lang="en-US" dirty="0"/>
              <a:t>The system will be the area of focus, usually the reactants and products of a chemical reaction</a:t>
            </a:r>
          </a:p>
          <a:p>
            <a:r>
              <a:rPr lang="en-US" dirty="0"/>
              <a:t>The surroundings are everything else in the universe other than the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0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86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internal energy of a system is the sum of the kinetic </a:t>
            </a:r>
            <a:r>
              <a:rPr lang="en-US" dirty="0"/>
              <a:t>and potential energies of all particles of the system</a:t>
            </a:r>
          </a:p>
          <a:p>
            <a:r>
              <a:rPr lang="en-US" dirty="0"/>
              <a:t>ΔE = q + w </a:t>
            </a:r>
          </a:p>
          <a:p>
            <a:pPr marL="0" indent="0">
              <a:buNone/>
            </a:pPr>
            <a:r>
              <a:rPr lang="en-US" dirty="0"/>
              <a:t>ΔE = Internal Energy</a:t>
            </a:r>
          </a:p>
          <a:p>
            <a:pPr marL="0" indent="0">
              <a:buNone/>
            </a:pPr>
            <a:r>
              <a:rPr lang="en-US" dirty="0"/>
              <a:t>q = heat</a:t>
            </a:r>
          </a:p>
          <a:p>
            <a:pPr marL="0" indent="0">
              <a:buNone/>
            </a:pPr>
            <a:r>
              <a:rPr lang="en-US" dirty="0"/>
              <a:t>w =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 is negative 	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positive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-system’s E decreasing 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system’s E increasing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is negative	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positive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-system does work on 	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surroundings do work on surroundings			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5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/>
          <a:lstStyle/>
          <a:p>
            <a:r>
              <a:rPr lang="en-US" dirty="0"/>
              <a:t>Energy as heat released into the surroundings</a:t>
            </a:r>
          </a:p>
          <a:p>
            <a:r>
              <a:rPr lang="en-US" dirty="0"/>
              <a:t>Energy written as a product in a chemical equation. Example A + BC </a:t>
            </a:r>
            <a:r>
              <a:rPr lang="en-US" dirty="0">
                <a:sym typeface="Wingdings"/>
              </a:rPr>
              <a:t> AC + B + Heat</a:t>
            </a:r>
          </a:p>
          <a:p>
            <a:r>
              <a:rPr lang="en-US" dirty="0">
                <a:sym typeface="Wingdings"/>
              </a:rPr>
              <a:t>The system feels hot to the observer.</a:t>
            </a:r>
          </a:p>
          <a:p>
            <a:r>
              <a:rPr lang="en-US" dirty="0">
                <a:sym typeface="Wingdings"/>
              </a:rPr>
              <a:t>ΔH is negative, ΔH is energy that flows as heat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6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763000" cy="1447800"/>
          </a:xfrm>
        </p:spPr>
        <p:txBody>
          <a:bodyPr/>
          <a:lstStyle/>
          <a:p>
            <a:r>
              <a:rPr lang="en-US" dirty="0" smtClean="0"/>
              <a:t>Exothermic </a:t>
            </a:r>
            <a:r>
              <a:rPr lang="en-US" dirty="0"/>
              <a:t>E</a:t>
            </a:r>
            <a:r>
              <a:rPr lang="en-US" dirty="0" smtClean="0"/>
              <a:t>nergy Diagram</a:t>
            </a:r>
            <a:endParaRPr lang="en-US" dirty="0"/>
          </a:p>
        </p:txBody>
      </p:sp>
      <p:pic>
        <p:nvPicPr>
          <p:cNvPr id="4" name="Content Placeholder 3" descr="exothermic energy diagram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r="-495"/>
          <a:stretch/>
        </p:blipFill>
        <p:spPr>
          <a:xfrm>
            <a:off x="635000" y="2819400"/>
            <a:ext cx="8305800" cy="3759200"/>
          </a:xfrm>
        </p:spPr>
      </p:pic>
    </p:spTree>
    <p:extLst>
      <p:ext uri="{BB962C8B-B14F-4D97-AF65-F5344CB8AC3E}">
        <p14:creationId xmlns:p14="http://schemas.microsoft.com/office/powerpoint/2010/main" val="25993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/>
          <a:lstStyle/>
          <a:p>
            <a:r>
              <a:rPr lang="en-US" dirty="0"/>
              <a:t>Energy in the form of heat absorbed by the system from the surrounding</a:t>
            </a:r>
          </a:p>
          <a:p>
            <a:r>
              <a:rPr lang="en-US" dirty="0"/>
              <a:t>Energy written as a reactant in a chemical equation. Example: AB + CD + energy </a:t>
            </a:r>
            <a:r>
              <a:rPr lang="en-US" dirty="0">
                <a:sym typeface="Wingdings"/>
              </a:rPr>
              <a:t> AD + CB</a:t>
            </a:r>
          </a:p>
          <a:p>
            <a:r>
              <a:rPr lang="en-US" dirty="0">
                <a:sym typeface="Wingdings"/>
              </a:rPr>
              <a:t>System feels cold to the observer</a:t>
            </a:r>
          </a:p>
          <a:p>
            <a:r>
              <a:rPr lang="en-US" dirty="0"/>
              <a:t>ΔH is positive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1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defined in chemistry as the ability to do work or produce heat.</a:t>
            </a:r>
          </a:p>
          <a:p>
            <a:r>
              <a:rPr lang="en-US" dirty="0" smtClean="0"/>
              <a:t>Work is defined in chemistry as a force acting over a distance</a:t>
            </a:r>
          </a:p>
          <a:p>
            <a:r>
              <a:rPr lang="en-US" dirty="0" smtClean="0"/>
              <a:t>2 types of energy: Potential Energy and Kinetic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763000" cy="1447800"/>
          </a:xfrm>
        </p:spPr>
        <p:txBody>
          <a:bodyPr/>
          <a:lstStyle/>
          <a:p>
            <a:r>
              <a:rPr lang="en-US" dirty="0" smtClean="0"/>
              <a:t>Endothermic Energy Diagram</a:t>
            </a:r>
            <a:endParaRPr lang="en-US" dirty="0"/>
          </a:p>
        </p:txBody>
      </p:sp>
      <p:pic>
        <p:nvPicPr>
          <p:cNvPr id="4" name="Content Placeholder 3" descr="Endothermic Energy Diagram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3" r="363"/>
          <a:stretch/>
        </p:blipFill>
        <p:spPr>
          <a:xfrm>
            <a:off x="381000" y="2819400"/>
            <a:ext cx="8331200" cy="3581400"/>
          </a:xfrm>
        </p:spPr>
      </p:pic>
    </p:spTree>
    <p:extLst>
      <p:ext uri="{BB962C8B-B14F-4D97-AF65-F5344CB8AC3E}">
        <p14:creationId xmlns:p14="http://schemas.microsoft.com/office/powerpoint/2010/main" val="23334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r>
              <a:rPr lang="en-US" dirty="0"/>
              <a:t>Definition: the amount of heat in joules required to  raise one gram of a substance by one degree Celsius</a:t>
            </a:r>
          </a:p>
          <a:p>
            <a:r>
              <a:rPr lang="en-US" dirty="0"/>
              <a:t>Symbol: c</a:t>
            </a:r>
          </a:p>
          <a:p>
            <a:r>
              <a:rPr lang="en-US" dirty="0"/>
              <a:t>Units: J/</a:t>
            </a:r>
            <a:r>
              <a:rPr lang="en-US" dirty="0" err="1"/>
              <a:t>g°C</a:t>
            </a:r>
            <a:endParaRPr lang="en-US" dirty="0"/>
          </a:p>
          <a:p>
            <a:r>
              <a:rPr lang="en-US" dirty="0"/>
              <a:t>Example: the specific heat capacity for water is 4.184 J/</a:t>
            </a:r>
            <a:r>
              <a:rPr lang="en-US" dirty="0" err="1"/>
              <a:t>g°C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02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Capacity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compound/element has a unique specific heat capacity due to it’s composition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pecific Heat capac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4013200"/>
            <a:ext cx="7716838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8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447800"/>
          </a:xfrm>
        </p:spPr>
        <p:txBody>
          <a:bodyPr/>
          <a:lstStyle/>
          <a:p>
            <a:r>
              <a:rPr lang="en-US" sz="4500" dirty="0" smtClean="0"/>
              <a:t>Specific Heat Capacity Equation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810000"/>
          </a:xfrm>
        </p:spPr>
        <p:txBody>
          <a:bodyPr>
            <a:normAutofit/>
          </a:bodyPr>
          <a:lstStyle/>
          <a:p>
            <a:r>
              <a:rPr lang="en-US" dirty="0"/>
              <a:t>The equation we will use involving heat capacity:</a:t>
            </a:r>
          </a:p>
          <a:p>
            <a:pPr marL="0" indent="0">
              <a:buNone/>
            </a:pPr>
            <a:r>
              <a:rPr lang="en-US" dirty="0"/>
              <a:t>	q = m c ΔT</a:t>
            </a:r>
          </a:p>
          <a:p>
            <a:pPr marL="0" indent="0">
              <a:buNone/>
            </a:pPr>
            <a:r>
              <a:rPr lang="en-US" dirty="0"/>
              <a:t>q = heat energy transferred in joules</a:t>
            </a:r>
          </a:p>
          <a:p>
            <a:pPr marL="0" indent="0">
              <a:buNone/>
            </a:pPr>
            <a:r>
              <a:rPr lang="en-US" dirty="0"/>
              <a:t>m = mass of the substance in grams </a:t>
            </a:r>
          </a:p>
          <a:p>
            <a:pPr marL="0" indent="0">
              <a:buNone/>
            </a:pPr>
            <a:r>
              <a:rPr lang="en-US" dirty="0"/>
              <a:t>c = specific heat capacity in J/</a:t>
            </a:r>
            <a:r>
              <a:rPr lang="en-US" dirty="0" err="1"/>
              <a:t>g°C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ΔT = change in temperature in °C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388658"/>
          </a:xfrm>
        </p:spPr>
        <p:txBody>
          <a:bodyPr/>
          <a:lstStyle/>
          <a:p>
            <a:r>
              <a:rPr lang="en-US" dirty="0"/>
              <a:t>If the temperature of 7.0 g of water increases from 15°C to 65.5 °C how much heat was absorbed by the water?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0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sample </a:t>
            </a:r>
            <a:r>
              <a:rPr lang="en-US" dirty="0"/>
              <a:t>of water gives off 982 J of energy when the temperature drops from 50°C to 24 °C. What is the mass of the water sample?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4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43.9 g sample of iron has a specific heat capacity of 0.45 J/</a:t>
            </a:r>
            <a:r>
              <a:rPr lang="en-US" dirty="0" err="1"/>
              <a:t>g°C</a:t>
            </a:r>
            <a:r>
              <a:rPr lang="en-US" dirty="0"/>
              <a:t>. What was the final temperature of this sample if the heat absorbed was 82.3 J and the initial temperature was   47.3 °C?</a:t>
            </a:r>
          </a:p>
        </p:txBody>
      </p:sp>
    </p:spTree>
    <p:extLst>
      <p:ext uri="{BB962C8B-B14F-4D97-AF65-F5344CB8AC3E}">
        <p14:creationId xmlns:p14="http://schemas.microsoft.com/office/powerpoint/2010/main" val="175556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	How much energy would be needed to heat 450 grams of copper metal from a temperature of 25.0ºC to a temperature of 75.0ºC? </a:t>
            </a:r>
          </a:p>
          <a:p>
            <a:pPr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	(The specific heat of copper at 25.0ºC is 0.385 J/g ºC.)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77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250.0 g metal bar requires 5866 J to change its temperature from 22.0</a:t>
            </a:r>
            <a:r>
              <a:rPr lang="en-US" b="1" baseline="30000" dirty="0"/>
              <a:t>o</a:t>
            </a:r>
            <a:r>
              <a:rPr lang="en-US" b="1" dirty="0"/>
              <a:t>C to 100.0</a:t>
            </a:r>
            <a:r>
              <a:rPr lang="en-US" b="1" baseline="30000" dirty="0"/>
              <a:t>o</a:t>
            </a:r>
            <a:r>
              <a:rPr lang="en-US" b="1" dirty="0"/>
              <a:t>C.   What is the specific heat of the metal in J/</a:t>
            </a:r>
            <a:r>
              <a:rPr lang="en-US" b="1" dirty="0" err="1"/>
              <a:t>g</a:t>
            </a:r>
            <a:r>
              <a:rPr lang="en-US" b="1" baseline="30000" dirty="0" err="1"/>
              <a:t>o</a:t>
            </a:r>
            <a:r>
              <a:rPr lang="en-US" b="1" dirty="0" err="1"/>
              <a:t>C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227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unknown metal with a mass of 10.2 g was heated to 100.1 °C and dropped in 36.0 grams of 23.4 °C water. The water’s final temperature was 27.2°C. What is the specific heat capacity of the unknown metal?</a:t>
            </a:r>
          </a:p>
        </p:txBody>
      </p:sp>
    </p:spTree>
    <p:extLst>
      <p:ext uri="{BB962C8B-B14F-4D97-AF65-F5344CB8AC3E}">
        <p14:creationId xmlns:p14="http://schemas.microsoft.com/office/powerpoint/2010/main" val="202475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Energy is energy  due to position or composition.</a:t>
            </a:r>
          </a:p>
          <a:p>
            <a:r>
              <a:rPr lang="en-US" dirty="0" smtClean="0"/>
              <a:t>Attractive and Repulsive forces lead to potential energy</a:t>
            </a:r>
          </a:p>
          <a:p>
            <a:r>
              <a:rPr lang="en-US" dirty="0" smtClean="0"/>
              <a:t>Chemistry </a:t>
            </a:r>
            <a:r>
              <a:rPr lang="en-US" dirty="0" smtClean="0"/>
              <a:t>example: Bonds</a:t>
            </a:r>
          </a:p>
          <a:p>
            <a:r>
              <a:rPr lang="en-US" dirty="0" smtClean="0"/>
              <a:t>Real world example: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8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Calculate the specific heat of an unknown metal if a 92.00 g piece at 100.0</a:t>
            </a:r>
            <a:r>
              <a:rPr lang="en-US" b="1" baseline="30000" dirty="0"/>
              <a:t>o</a:t>
            </a:r>
            <a:r>
              <a:rPr lang="en-US" b="1" dirty="0"/>
              <a:t>C is dropped into 175.0 grams of water at 17.8 </a:t>
            </a:r>
            <a:r>
              <a:rPr lang="en-US" b="1" baseline="30000" dirty="0" err="1"/>
              <a:t>o</a:t>
            </a:r>
            <a:r>
              <a:rPr lang="en-US" b="1" dirty="0" err="1"/>
              <a:t>C.</a:t>
            </a:r>
            <a:r>
              <a:rPr lang="en-US" b="1" dirty="0"/>
              <a:t>  The final temperature of the mixture was 39.4</a:t>
            </a:r>
            <a:r>
              <a:rPr lang="en-US" b="1" baseline="30000" dirty="0"/>
              <a:t>o</a:t>
            </a:r>
            <a:r>
              <a:rPr lang="en-US" b="1" dirty="0"/>
              <a:t>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8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/>
          <a:lstStyle/>
          <a:p>
            <a:r>
              <a:rPr lang="en-US" dirty="0" err="1"/>
              <a:t>Calorimetry</a:t>
            </a:r>
            <a:r>
              <a:rPr lang="en-US" dirty="0"/>
              <a:t> is the process of measuring the amount of heat absorbed or released during a chemical reaction</a:t>
            </a:r>
          </a:p>
          <a:p>
            <a:r>
              <a:rPr lang="en-US" dirty="0"/>
              <a:t>A calorimeter is the device used to determine the heat associated with a chemical or physical 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Example</a:t>
            </a:r>
            <a:endParaRPr lang="en-US" dirty="0"/>
          </a:p>
        </p:txBody>
      </p:sp>
      <p:pic>
        <p:nvPicPr>
          <p:cNvPr id="4" name="Content Placeholder 3" descr="coffeecu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r="484"/>
          <a:stretch/>
        </p:blipFill>
        <p:spPr>
          <a:xfrm>
            <a:off x="4775200" y="2819400"/>
            <a:ext cx="4089401" cy="3835400"/>
          </a:xfrm>
          <a:prstGeom prst="rect">
            <a:avLst/>
          </a:prstGeom>
        </p:spPr>
      </p:pic>
      <p:pic>
        <p:nvPicPr>
          <p:cNvPr id="5" name="Content Placeholder 3" descr="RossLab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r="-510"/>
          <a:stretch/>
        </p:blipFill>
        <p:spPr>
          <a:xfrm>
            <a:off x="279400" y="2819400"/>
            <a:ext cx="3884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860800"/>
          </a:xfrm>
        </p:spPr>
        <p:txBody>
          <a:bodyPr>
            <a:normAutofit/>
          </a:bodyPr>
          <a:lstStyle/>
          <a:p>
            <a:r>
              <a:rPr lang="en-US" dirty="0" smtClean="0"/>
              <a:t>Kinetic energy is the energy of an object due to motion</a:t>
            </a:r>
          </a:p>
          <a:p>
            <a:r>
              <a:rPr lang="en-US" dirty="0" smtClean="0"/>
              <a:t>All molecules are in motion but some have more freedom depending on state of matter.</a:t>
            </a:r>
          </a:p>
          <a:p>
            <a:r>
              <a:rPr lang="en-US" dirty="0" smtClean="0"/>
              <a:t>Chemistry </a:t>
            </a:r>
            <a:r>
              <a:rPr lang="en-US" dirty="0"/>
              <a:t>example: </a:t>
            </a:r>
            <a:r>
              <a:rPr lang="en-US" dirty="0" err="1"/>
              <a:t>HCl</a:t>
            </a:r>
            <a:r>
              <a:rPr lang="en-US" dirty="0"/>
              <a:t> and Mg</a:t>
            </a:r>
          </a:p>
          <a:p>
            <a:r>
              <a:rPr lang="en-US" dirty="0"/>
              <a:t>Real world example: </a:t>
            </a:r>
            <a:r>
              <a:rPr lang="en-US" dirty="0" err="1" smtClean="0"/>
              <a:t>Boutin</a:t>
            </a:r>
            <a:r>
              <a:rPr lang="en-US" dirty="0" smtClean="0"/>
              <a:t> </a:t>
            </a:r>
            <a:r>
              <a:rPr lang="en-US" dirty="0"/>
              <a:t>Swinging a </a:t>
            </a:r>
            <a:r>
              <a:rPr lang="en-US" dirty="0" smtClean="0"/>
              <a:t>bat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vs. </a:t>
            </a:r>
            <a:r>
              <a:rPr lang="en-US" dirty="0"/>
              <a:t>P</a:t>
            </a:r>
            <a:r>
              <a:rPr lang="en-US" dirty="0" smtClean="0"/>
              <a:t>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way to understand this concept is through awful song and video:</a:t>
            </a:r>
          </a:p>
          <a:p>
            <a:r>
              <a:rPr lang="en-US" dirty="0" smtClean="0">
                <a:hlinkClick r:id="rId2"/>
              </a:rPr>
              <a:t>#SBY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94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that energy cannot be created nor destroyed.</a:t>
            </a:r>
          </a:p>
          <a:p>
            <a:r>
              <a:rPr lang="en-US" dirty="0" smtClean="0"/>
              <a:t>What is actually happening to energy during a chemical reaction? Think of different forms of energy you have seen/felt </a:t>
            </a:r>
            <a:r>
              <a:rPr lang="en-US" smtClean="0"/>
              <a:t>in chemistry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vs.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is defined as the measure of random motions of the components of a substance</a:t>
            </a:r>
          </a:p>
          <a:p>
            <a:r>
              <a:rPr lang="en-US" dirty="0"/>
              <a:t>Units: Degrees Fahrenheit , Degrees Celsius, Kelvin</a:t>
            </a:r>
          </a:p>
        </p:txBody>
      </p:sp>
    </p:spTree>
    <p:extLst>
      <p:ext uri="{BB962C8B-B14F-4D97-AF65-F5344CB8AC3E}">
        <p14:creationId xmlns:p14="http://schemas.microsoft.com/office/powerpoint/2010/main" val="408529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convert from Celsius to Kelvin use:             </a:t>
            </a:r>
            <a:r>
              <a:rPr lang="en-US" dirty="0" smtClean="0"/>
              <a:t>		       </a:t>
            </a:r>
            <a:r>
              <a:rPr lang="en-US" dirty="0"/>
              <a:t>K = [°C]  + 273 </a:t>
            </a:r>
          </a:p>
          <a:p>
            <a:r>
              <a:rPr lang="en-US" dirty="0"/>
              <a:t>To convert from Kelvin to Celsius use:           </a:t>
            </a:r>
            <a:r>
              <a:rPr lang="en-US" dirty="0" smtClean="0"/>
              <a:t>		    </a:t>
            </a:r>
            <a:r>
              <a:rPr lang="en-US" dirty="0"/>
              <a:t>[°C] =  K - </a:t>
            </a:r>
            <a:r>
              <a:rPr lang="en-US" dirty="0" smtClean="0"/>
              <a:t>273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2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Convert 24 °C to </a:t>
            </a:r>
            <a:r>
              <a:rPr lang="en-US" dirty="0" smtClean="0"/>
              <a:t>Kelvins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Convert 350 K to °C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5112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336</TotalTime>
  <Words>905</Words>
  <Application>Microsoft Macintosh PowerPoint</Application>
  <PresentationFormat>On-screen Show (4:3)</PresentationFormat>
  <Paragraphs>112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Sky</vt:lpstr>
      <vt:lpstr>Energy</vt:lpstr>
      <vt:lpstr>Energy</vt:lpstr>
      <vt:lpstr>Potential Energy</vt:lpstr>
      <vt:lpstr>Kinetic Energy</vt:lpstr>
      <vt:lpstr>Kinetic vs. Potential</vt:lpstr>
      <vt:lpstr>Law of Conservation of Energy</vt:lpstr>
      <vt:lpstr>Temperature vs. Heat</vt:lpstr>
      <vt:lpstr>Temperature Conversions</vt:lpstr>
      <vt:lpstr>Examples</vt:lpstr>
      <vt:lpstr>Heat</vt:lpstr>
      <vt:lpstr>Joules  Calories</vt:lpstr>
      <vt:lpstr>Examples</vt:lpstr>
      <vt:lpstr>Temperature vs. heat</vt:lpstr>
      <vt:lpstr>Energy Flow as Heat</vt:lpstr>
      <vt:lpstr>Energy Flow</vt:lpstr>
      <vt:lpstr>Energy Flow</vt:lpstr>
      <vt:lpstr>Exothermic Reactions</vt:lpstr>
      <vt:lpstr>Exothermic Energy Diagram</vt:lpstr>
      <vt:lpstr>Endothermic Reactions</vt:lpstr>
      <vt:lpstr>Endothermic Energy Diagram</vt:lpstr>
      <vt:lpstr>Specific Heat Capacity</vt:lpstr>
      <vt:lpstr>Specific Heat Capacity </vt:lpstr>
      <vt:lpstr>Specific Heat Capacity Equation</vt:lpstr>
      <vt:lpstr>Example #1</vt:lpstr>
      <vt:lpstr>Example #2</vt:lpstr>
      <vt:lpstr>Example # 3</vt:lpstr>
      <vt:lpstr>Example # 4</vt:lpstr>
      <vt:lpstr>Example #5</vt:lpstr>
      <vt:lpstr>Example # 6</vt:lpstr>
      <vt:lpstr>Example # 7</vt:lpstr>
      <vt:lpstr>Calorimetry</vt:lpstr>
      <vt:lpstr>Calorimeter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Kenny Paoli</dc:creator>
  <cp:lastModifiedBy>Kenny Paoli</cp:lastModifiedBy>
  <cp:revision>13</cp:revision>
  <dcterms:created xsi:type="dcterms:W3CDTF">2015-03-19T14:53:45Z</dcterms:created>
  <dcterms:modified xsi:type="dcterms:W3CDTF">2016-01-25T20:06:56Z</dcterms:modified>
</cp:coreProperties>
</file>